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Glacial Indifference" pitchFamily="2" charset="0"/>
      <p:regular r:id="rId9"/>
    </p:embeddedFont>
    <p:embeddedFont>
      <p:font typeface="Glacial Indifference Bold" pitchFamily="2" charset="0"/>
      <p:regular r:id="rId10"/>
      <p:bold r:id="rId11"/>
    </p:embeddedFont>
    <p:embeddedFont>
      <p:font typeface="Homemade Apple" panose="02000000000000000000" pitchFamily="2" charset="0"/>
      <p:regular r:id="rId12"/>
    </p:embeddedFont>
    <p:embeddedFont>
      <p:font typeface="Playpen Sans" pitchFamily="2" charset="77"/>
      <p:regular r:id="rId13"/>
    </p:embeddedFont>
    <p:embeddedFont>
      <p:font typeface="Playpen Sans Bold" pitchFamily="2" charset="77"/>
      <p:regular r:id="rId14"/>
      <p:bold r:id="rId15"/>
    </p:embeddedFont>
    <p:embeddedFont>
      <p:font typeface="Playwrite US Modern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577" autoAdjust="0"/>
  </p:normalViewPr>
  <p:slideViewPr>
    <p:cSldViewPr>
      <p:cViewPr varScale="1">
        <p:scale>
          <a:sx n="58" d="100"/>
          <a:sy n="58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WaWuLLuBaVo" TargetMode="Externa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324743" y="8629789"/>
            <a:ext cx="7564030" cy="6505066"/>
          </a:xfrm>
          <a:custGeom>
            <a:avLst/>
            <a:gdLst/>
            <a:ahLst/>
            <a:cxnLst/>
            <a:rect l="l" t="t" r="r" b="b"/>
            <a:pathLst>
              <a:path w="7564030" h="6505066">
                <a:moveTo>
                  <a:pt x="0" y="0"/>
                </a:moveTo>
                <a:lnTo>
                  <a:pt x="7564030" y="0"/>
                </a:lnTo>
                <a:lnTo>
                  <a:pt x="7564030" y="6505066"/>
                </a:lnTo>
                <a:lnTo>
                  <a:pt x="0" y="650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366441" flipH="1">
            <a:off x="-264162" y="5260406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2582953" y="6420730"/>
            <a:ext cx="6494513" cy="6177906"/>
          </a:xfrm>
          <a:custGeom>
            <a:avLst/>
            <a:gdLst/>
            <a:ahLst/>
            <a:cxnLst/>
            <a:rect l="l" t="t" r="r" b="b"/>
            <a:pathLst>
              <a:path w="6494513" h="6177906">
                <a:moveTo>
                  <a:pt x="0" y="0"/>
                </a:moveTo>
                <a:lnTo>
                  <a:pt x="6494513" y="0"/>
                </a:lnTo>
                <a:lnTo>
                  <a:pt x="6494513" y="6177906"/>
                </a:lnTo>
                <a:lnTo>
                  <a:pt x="0" y="6177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743279">
            <a:off x="13903622" y="-1611845"/>
            <a:ext cx="4823054" cy="3478628"/>
          </a:xfrm>
          <a:custGeom>
            <a:avLst/>
            <a:gdLst/>
            <a:ahLst/>
            <a:cxnLst/>
            <a:rect l="l" t="t" r="r" b="b"/>
            <a:pathLst>
              <a:path w="4823054" h="3478628">
                <a:moveTo>
                  <a:pt x="0" y="0"/>
                </a:moveTo>
                <a:lnTo>
                  <a:pt x="4823054" y="0"/>
                </a:lnTo>
                <a:lnTo>
                  <a:pt x="4823054" y="3478628"/>
                </a:lnTo>
                <a:lnTo>
                  <a:pt x="0" y="34786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506940">
            <a:off x="15343007" y="1385438"/>
            <a:ext cx="4971547" cy="2398771"/>
          </a:xfrm>
          <a:custGeom>
            <a:avLst/>
            <a:gdLst/>
            <a:ahLst/>
            <a:cxnLst/>
            <a:rect l="l" t="t" r="r" b="b"/>
            <a:pathLst>
              <a:path w="4971547" h="2398771">
                <a:moveTo>
                  <a:pt x="0" y="0"/>
                </a:moveTo>
                <a:lnTo>
                  <a:pt x="4971547" y="0"/>
                </a:lnTo>
                <a:lnTo>
                  <a:pt x="4971547" y="2398772"/>
                </a:lnTo>
                <a:lnTo>
                  <a:pt x="0" y="23987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389702">
            <a:off x="-1750434" y="1334016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0" y="0"/>
                </a:moveTo>
                <a:lnTo>
                  <a:pt x="3289978" y="0"/>
                </a:lnTo>
                <a:lnTo>
                  <a:pt x="3289978" y="5437979"/>
                </a:lnTo>
                <a:lnTo>
                  <a:pt x="0" y="5437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3100737">
            <a:off x="-819892" y="-2474759"/>
            <a:ext cx="4088066" cy="6078909"/>
          </a:xfrm>
          <a:custGeom>
            <a:avLst/>
            <a:gdLst/>
            <a:ahLst/>
            <a:cxnLst/>
            <a:rect l="l" t="t" r="r" b="b"/>
            <a:pathLst>
              <a:path w="4088066" h="6078909">
                <a:moveTo>
                  <a:pt x="0" y="0"/>
                </a:moveTo>
                <a:lnTo>
                  <a:pt x="4088066" y="0"/>
                </a:lnTo>
                <a:lnTo>
                  <a:pt x="4088066" y="6078909"/>
                </a:lnTo>
                <a:lnTo>
                  <a:pt x="0" y="60789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456390">
            <a:off x="14476853" y="8191499"/>
            <a:ext cx="5564894" cy="2636369"/>
          </a:xfrm>
          <a:custGeom>
            <a:avLst/>
            <a:gdLst/>
            <a:ahLst/>
            <a:cxnLst/>
            <a:rect l="l" t="t" r="r" b="b"/>
            <a:pathLst>
              <a:path w="5564894" h="2636369">
                <a:moveTo>
                  <a:pt x="0" y="0"/>
                </a:moveTo>
                <a:lnTo>
                  <a:pt x="5564894" y="0"/>
                </a:lnTo>
                <a:lnTo>
                  <a:pt x="5564894" y="2636368"/>
                </a:lnTo>
                <a:lnTo>
                  <a:pt x="0" y="2636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9179013" flipH="1">
            <a:off x="7100294" y="-2596614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7" y="0"/>
                </a:moveTo>
                <a:lnTo>
                  <a:pt x="0" y="0"/>
                </a:lnTo>
                <a:lnTo>
                  <a:pt x="0" y="4798050"/>
                </a:lnTo>
                <a:lnTo>
                  <a:pt x="2147127" y="4798050"/>
                </a:lnTo>
                <a:lnTo>
                  <a:pt x="214712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1070216">
            <a:off x="8674154" y="-3028766"/>
            <a:ext cx="5567133" cy="4878201"/>
          </a:xfrm>
          <a:custGeom>
            <a:avLst/>
            <a:gdLst/>
            <a:ahLst/>
            <a:cxnLst/>
            <a:rect l="l" t="t" r="r" b="b"/>
            <a:pathLst>
              <a:path w="5567133" h="4878201">
                <a:moveTo>
                  <a:pt x="0" y="0"/>
                </a:moveTo>
                <a:lnTo>
                  <a:pt x="5567133" y="0"/>
                </a:lnTo>
                <a:lnTo>
                  <a:pt x="5567133" y="4878201"/>
                </a:lnTo>
                <a:lnTo>
                  <a:pt x="0" y="48782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4437633">
            <a:off x="5219711" y="-1955142"/>
            <a:ext cx="2156942" cy="4346483"/>
          </a:xfrm>
          <a:custGeom>
            <a:avLst/>
            <a:gdLst/>
            <a:ahLst/>
            <a:cxnLst/>
            <a:rect l="l" t="t" r="r" b="b"/>
            <a:pathLst>
              <a:path w="2156942" h="4346483">
                <a:moveTo>
                  <a:pt x="0" y="0"/>
                </a:moveTo>
                <a:lnTo>
                  <a:pt x="2156942" y="0"/>
                </a:lnTo>
                <a:lnTo>
                  <a:pt x="2156942" y="4346482"/>
                </a:lnTo>
                <a:lnTo>
                  <a:pt x="0" y="43464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2474619" flipH="1">
            <a:off x="16823408" y="3151464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3289978" y="0"/>
                </a:moveTo>
                <a:lnTo>
                  <a:pt x="0" y="0"/>
                </a:lnTo>
                <a:lnTo>
                  <a:pt x="0" y="5437979"/>
                </a:lnTo>
                <a:lnTo>
                  <a:pt x="3289978" y="5437979"/>
                </a:lnTo>
                <a:lnTo>
                  <a:pt x="328997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1990154" y="8476757"/>
            <a:ext cx="3216545" cy="3120048"/>
          </a:xfrm>
          <a:custGeom>
            <a:avLst/>
            <a:gdLst/>
            <a:ahLst/>
            <a:cxnLst/>
            <a:rect l="l" t="t" r="r" b="b"/>
            <a:pathLst>
              <a:path w="3216545" h="3120048">
                <a:moveTo>
                  <a:pt x="0" y="0"/>
                </a:moveTo>
                <a:lnTo>
                  <a:pt x="3216544" y="0"/>
                </a:lnTo>
                <a:lnTo>
                  <a:pt x="3216544" y="3120048"/>
                </a:lnTo>
                <a:lnTo>
                  <a:pt x="0" y="312004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2207307">
            <a:off x="7265371" y="8298604"/>
            <a:ext cx="4149100" cy="4277422"/>
          </a:xfrm>
          <a:custGeom>
            <a:avLst/>
            <a:gdLst/>
            <a:ahLst/>
            <a:cxnLst/>
            <a:rect l="l" t="t" r="r" b="b"/>
            <a:pathLst>
              <a:path w="4149100" h="4277422">
                <a:moveTo>
                  <a:pt x="0" y="0"/>
                </a:moveTo>
                <a:lnTo>
                  <a:pt x="4149100" y="0"/>
                </a:lnTo>
                <a:lnTo>
                  <a:pt x="4149100" y="4277423"/>
                </a:lnTo>
                <a:lnTo>
                  <a:pt x="0" y="427742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842214" y="2065646"/>
            <a:ext cx="14472935" cy="5593786"/>
            <a:chOff x="0" y="0"/>
            <a:chExt cx="19297247" cy="7458382"/>
          </a:xfrm>
        </p:grpSpPr>
        <p:sp>
          <p:nvSpPr>
            <p:cNvPr id="19" name="TextBox 19"/>
            <p:cNvSpPr txBox="1"/>
            <p:nvPr/>
          </p:nvSpPr>
          <p:spPr>
            <a:xfrm>
              <a:off x="0" y="266700"/>
              <a:ext cx="18003723" cy="5097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00"/>
                </a:lnSpc>
              </a:pPr>
              <a:r>
                <a:rPr lang="en-US" sz="14400" spc="2073" dirty="0">
                  <a:solidFill>
                    <a:srgbClr val="3D3D3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On the Home Front 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93523" y="5197129"/>
              <a:ext cx="18003723" cy="226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00"/>
                </a:lnSpc>
              </a:pPr>
              <a:r>
                <a:rPr lang="en-US" sz="12300" spc="1771">
                  <a:solidFill>
                    <a:srgbClr val="3D3D3D"/>
                  </a:solidFill>
                  <a:latin typeface="Playwrite US Modern"/>
                  <a:ea typeface="Playwrite US Modern"/>
                  <a:cs typeface="Playwrite US Modern"/>
                  <a:sym typeface="Playwrite US Modern"/>
                </a:rPr>
                <a:t>World War 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47544" y="-313214"/>
            <a:ext cx="9491544" cy="11010987"/>
            <a:chOff x="0" y="0"/>
            <a:chExt cx="2499831" cy="29000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9831" cy="2900013"/>
            </a:xfrm>
            <a:custGeom>
              <a:avLst/>
              <a:gdLst/>
              <a:ahLst/>
              <a:cxnLst/>
              <a:rect l="l" t="t" r="r" b="b"/>
              <a:pathLst>
                <a:path w="2499831" h="2900013">
                  <a:moveTo>
                    <a:pt x="0" y="0"/>
                  </a:moveTo>
                  <a:lnTo>
                    <a:pt x="2499831" y="0"/>
                  </a:lnTo>
                  <a:lnTo>
                    <a:pt x="2499831" y="2900013"/>
                  </a:lnTo>
                  <a:lnTo>
                    <a:pt x="0" y="2900013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99831" cy="2938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53475" y="482077"/>
            <a:ext cx="13181050" cy="740855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0" y="8112034"/>
            <a:ext cx="18288000" cy="157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  <a:spcBef>
                <a:spcPct val="0"/>
              </a:spcBef>
            </a:pPr>
            <a:r>
              <a:rPr lang="en-US" sz="3999" b="1" spc="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Watch this clip about World War I on the Home Front and how the U.S. was</a:t>
            </a:r>
            <a:r>
              <a:rPr lang="en-US" sz="3999" spc="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99" b="1" spc="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involved. Answer the questions on your worksheet as you watch.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09819" y="7449994"/>
            <a:ext cx="10987285" cy="9449065"/>
          </a:xfrm>
          <a:custGeom>
            <a:avLst/>
            <a:gdLst/>
            <a:ahLst/>
            <a:cxnLst/>
            <a:rect l="l" t="t" r="r" b="b"/>
            <a:pathLst>
              <a:path w="10987285" h="9449065">
                <a:moveTo>
                  <a:pt x="0" y="0"/>
                </a:moveTo>
                <a:lnTo>
                  <a:pt x="10987285" y="0"/>
                </a:lnTo>
                <a:lnTo>
                  <a:pt x="10987285" y="9449066"/>
                </a:lnTo>
                <a:lnTo>
                  <a:pt x="0" y="9449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3085893" y="4388498"/>
            <a:ext cx="7405851" cy="7044816"/>
          </a:xfrm>
          <a:custGeom>
            <a:avLst/>
            <a:gdLst/>
            <a:ahLst/>
            <a:cxnLst/>
            <a:rect l="l" t="t" r="r" b="b"/>
            <a:pathLst>
              <a:path w="7405851" h="7044816">
                <a:moveTo>
                  <a:pt x="0" y="0"/>
                </a:moveTo>
                <a:lnTo>
                  <a:pt x="7405851" y="0"/>
                </a:lnTo>
                <a:lnTo>
                  <a:pt x="7405851" y="7044817"/>
                </a:lnTo>
                <a:lnTo>
                  <a:pt x="0" y="7044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966343" flipH="1">
            <a:off x="-556094" y="4575578"/>
            <a:ext cx="1771659" cy="3959015"/>
          </a:xfrm>
          <a:custGeom>
            <a:avLst/>
            <a:gdLst/>
            <a:ahLst/>
            <a:cxnLst/>
            <a:rect l="l" t="t" r="r" b="b"/>
            <a:pathLst>
              <a:path w="1771659" h="3959015">
                <a:moveTo>
                  <a:pt x="1771659" y="0"/>
                </a:moveTo>
                <a:lnTo>
                  <a:pt x="0" y="0"/>
                </a:lnTo>
                <a:lnTo>
                  <a:pt x="0" y="3959015"/>
                </a:lnTo>
                <a:lnTo>
                  <a:pt x="1771659" y="3959015"/>
                </a:lnTo>
                <a:lnTo>
                  <a:pt x="1771659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743279">
            <a:off x="12450261" y="-1656970"/>
            <a:ext cx="6805225" cy="4908269"/>
          </a:xfrm>
          <a:custGeom>
            <a:avLst/>
            <a:gdLst/>
            <a:ahLst/>
            <a:cxnLst/>
            <a:rect l="l" t="t" r="r" b="b"/>
            <a:pathLst>
              <a:path w="6805225" h="4908269">
                <a:moveTo>
                  <a:pt x="0" y="0"/>
                </a:moveTo>
                <a:lnTo>
                  <a:pt x="6805225" y="0"/>
                </a:lnTo>
                <a:lnTo>
                  <a:pt x="6805225" y="4908269"/>
                </a:lnTo>
                <a:lnTo>
                  <a:pt x="0" y="49082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3100737">
            <a:off x="-1014866" y="-3189356"/>
            <a:ext cx="5656271" cy="8410812"/>
          </a:xfrm>
          <a:custGeom>
            <a:avLst/>
            <a:gdLst/>
            <a:ahLst/>
            <a:cxnLst/>
            <a:rect l="l" t="t" r="r" b="b"/>
            <a:pathLst>
              <a:path w="5656271" h="8410812">
                <a:moveTo>
                  <a:pt x="0" y="0"/>
                </a:moveTo>
                <a:lnTo>
                  <a:pt x="5656271" y="0"/>
                </a:lnTo>
                <a:lnTo>
                  <a:pt x="5656271" y="8410812"/>
                </a:lnTo>
                <a:lnTo>
                  <a:pt x="0" y="84108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47258">
            <a:off x="10069788" y="7878717"/>
            <a:ext cx="8513766" cy="4033397"/>
          </a:xfrm>
          <a:custGeom>
            <a:avLst/>
            <a:gdLst/>
            <a:ahLst/>
            <a:cxnLst/>
            <a:rect l="l" t="t" r="r" b="b"/>
            <a:pathLst>
              <a:path w="8513766" h="4033397">
                <a:moveTo>
                  <a:pt x="0" y="0"/>
                </a:moveTo>
                <a:lnTo>
                  <a:pt x="8513766" y="0"/>
                </a:lnTo>
                <a:lnTo>
                  <a:pt x="8513766" y="4033397"/>
                </a:lnTo>
                <a:lnTo>
                  <a:pt x="0" y="40333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070216">
            <a:off x="5998860" y="-3448589"/>
            <a:ext cx="7976944" cy="6989797"/>
          </a:xfrm>
          <a:custGeom>
            <a:avLst/>
            <a:gdLst/>
            <a:ahLst/>
            <a:cxnLst/>
            <a:rect l="l" t="t" r="r" b="b"/>
            <a:pathLst>
              <a:path w="7976944" h="6989797">
                <a:moveTo>
                  <a:pt x="0" y="0"/>
                </a:moveTo>
                <a:lnTo>
                  <a:pt x="7976944" y="0"/>
                </a:lnTo>
                <a:lnTo>
                  <a:pt x="7976944" y="6989797"/>
                </a:lnTo>
                <a:lnTo>
                  <a:pt x="0" y="69897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9585020" flipH="1">
            <a:off x="16066897" y="-2520410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582795" flipH="1">
            <a:off x="16050387" y="2848506"/>
            <a:ext cx="4678324" cy="7732768"/>
          </a:xfrm>
          <a:custGeom>
            <a:avLst/>
            <a:gdLst/>
            <a:ahLst/>
            <a:cxnLst/>
            <a:rect l="l" t="t" r="r" b="b"/>
            <a:pathLst>
              <a:path w="4678324" h="7732768">
                <a:moveTo>
                  <a:pt x="4678324" y="0"/>
                </a:moveTo>
                <a:lnTo>
                  <a:pt x="0" y="0"/>
                </a:lnTo>
                <a:lnTo>
                  <a:pt x="0" y="7732768"/>
                </a:lnTo>
                <a:lnTo>
                  <a:pt x="4678324" y="7732768"/>
                </a:lnTo>
                <a:lnTo>
                  <a:pt x="4678324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4097104" y="6138252"/>
            <a:ext cx="3216545" cy="3120048"/>
          </a:xfrm>
          <a:custGeom>
            <a:avLst/>
            <a:gdLst/>
            <a:ahLst/>
            <a:cxnLst/>
            <a:rect l="l" t="t" r="r" b="b"/>
            <a:pathLst>
              <a:path w="3216545" h="3120048">
                <a:moveTo>
                  <a:pt x="0" y="0"/>
                </a:moveTo>
                <a:lnTo>
                  <a:pt x="3216545" y="0"/>
                </a:lnTo>
                <a:lnTo>
                  <a:pt x="3216545" y="3120048"/>
                </a:lnTo>
                <a:lnTo>
                  <a:pt x="0" y="3120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2207307">
            <a:off x="-2218242" y="1234622"/>
            <a:ext cx="4149100" cy="4277422"/>
          </a:xfrm>
          <a:custGeom>
            <a:avLst/>
            <a:gdLst/>
            <a:ahLst/>
            <a:cxnLst/>
            <a:rect l="l" t="t" r="r" b="b"/>
            <a:pathLst>
              <a:path w="4149100" h="4277422">
                <a:moveTo>
                  <a:pt x="0" y="0"/>
                </a:moveTo>
                <a:lnTo>
                  <a:pt x="4149099" y="0"/>
                </a:lnTo>
                <a:lnTo>
                  <a:pt x="4149099" y="4277423"/>
                </a:lnTo>
                <a:lnTo>
                  <a:pt x="0" y="42774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321697" y="1552510"/>
            <a:ext cx="13644605" cy="7181979"/>
          </a:xfrm>
          <a:custGeom>
            <a:avLst/>
            <a:gdLst/>
            <a:ahLst/>
            <a:cxnLst/>
            <a:rect l="l" t="t" r="r" b="b"/>
            <a:pathLst>
              <a:path w="13644605" h="7181979">
                <a:moveTo>
                  <a:pt x="0" y="0"/>
                </a:moveTo>
                <a:lnTo>
                  <a:pt x="13644606" y="0"/>
                </a:lnTo>
                <a:lnTo>
                  <a:pt x="13644606" y="7181980"/>
                </a:lnTo>
                <a:lnTo>
                  <a:pt x="0" y="718198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266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4105919" y="1678047"/>
            <a:ext cx="9889590" cy="194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8"/>
              </a:lnSpc>
            </a:pPr>
            <a:r>
              <a:rPr lang="en-US" sz="5122">
                <a:solidFill>
                  <a:srgbClr val="3D3D3D"/>
                </a:solidFill>
                <a:latin typeface="Playpen Sans"/>
                <a:ea typeface="Playpen Sans"/>
                <a:cs typeface="Playpen Sans"/>
                <a:sym typeface="Playpen Sans"/>
              </a:rPr>
              <a:t>What benefits did World War I bring to African Americans?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90566" y="3828527"/>
            <a:ext cx="12906868" cy="3979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0988" lvl="1" indent="-315494" algn="ctr">
              <a:lnSpc>
                <a:spcPts val="4500"/>
              </a:lnSpc>
              <a:buFont typeface="Arial"/>
              <a:buChar char="•"/>
            </a:pPr>
            <a:r>
              <a:rPr lang="en-US" sz="2922">
                <a:solidFill>
                  <a:srgbClr val="3D3D3D"/>
                </a:solidFill>
                <a:latin typeface="Playpen Sans"/>
                <a:ea typeface="Playpen Sans"/>
                <a:cs typeface="Playpen Sans"/>
                <a:sym typeface="Playpen Sans"/>
              </a:rPr>
              <a:t>War slowed down immigration and allowed African Americans who were already in the U.S. access to the job market.</a:t>
            </a:r>
          </a:p>
          <a:p>
            <a:pPr marL="630988" lvl="1" indent="-315494" algn="ctr">
              <a:lnSpc>
                <a:spcPts val="4500"/>
              </a:lnSpc>
              <a:buFont typeface="Arial"/>
              <a:buChar char="•"/>
            </a:pPr>
            <a:r>
              <a:rPr lang="en-US" sz="2922">
                <a:solidFill>
                  <a:srgbClr val="3D3D3D"/>
                </a:solidFill>
                <a:latin typeface="Playpen Sans"/>
                <a:ea typeface="Playpen Sans"/>
                <a:cs typeface="Playpen Sans"/>
                <a:sym typeface="Playpen Sans"/>
              </a:rPr>
              <a:t>Need for factory workers to make war weapons opened up job opportunities also. </a:t>
            </a:r>
          </a:p>
          <a:p>
            <a:pPr marL="630988" lvl="1" indent="-315494" algn="ctr">
              <a:lnSpc>
                <a:spcPts val="4500"/>
              </a:lnSpc>
              <a:buFont typeface="Arial"/>
              <a:buChar char="•"/>
            </a:pPr>
            <a:r>
              <a:rPr lang="en-US" sz="2922">
                <a:solidFill>
                  <a:srgbClr val="3D3D3D"/>
                </a:solidFill>
                <a:latin typeface="Playpen Sans"/>
                <a:ea typeface="Playpen Sans"/>
                <a:cs typeface="Playpen Sans"/>
                <a:sym typeface="Playpen Sans"/>
              </a:rPr>
              <a:t>Allowed for African Americans to be contributing members of society and their communities which instilled a feeling of patriotism to their country.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45739">
            <a:off x="3597522" y="3216923"/>
            <a:ext cx="2637580" cy="2311180"/>
          </a:xfrm>
          <a:custGeom>
            <a:avLst/>
            <a:gdLst/>
            <a:ahLst/>
            <a:cxnLst/>
            <a:rect l="l" t="t" r="r" b="b"/>
            <a:pathLst>
              <a:path w="2637580" h="2311180">
                <a:moveTo>
                  <a:pt x="0" y="0"/>
                </a:moveTo>
                <a:lnTo>
                  <a:pt x="2637580" y="0"/>
                </a:lnTo>
                <a:lnTo>
                  <a:pt x="2637580" y="2311180"/>
                </a:lnTo>
                <a:lnTo>
                  <a:pt x="0" y="23111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959321" y="3339472"/>
            <a:ext cx="3120606" cy="2414569"/>
          </a:xfrm>
          <a:custGeom>
            <a:avLst/>
            <a:gdLst/>
            <a:ahLst/>
            <a:cxnLst/>
            <a:rect l="l" t="t" r="r" b="b"/>
            <a:pathLst>
              <a:path w="3120606" h="2414569">
                <a:moveTo>
                  <a:pt x="0" y="0"/>
                </a:moveTo>
                <a:lnTo>
                  <a:pt x="3120606" y="0"/>
                </a:lnTo>
                <a:lnTo>
                  <a:pt x="3120606" y="2414569"/>
                </a:lnTo>
                <a:lnTo>
                  <a:pt x="0" y="2414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347544" y="-313214"/>
            <a:ext cx="18813456" cy="3304199"/>
            <a:chOff x="0" y="0"/>
            <a:chExt cx="4954984" cy="8702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54984" cy="870242"/>
            </a:xfrm>
            <a:custGeom>
              <a:avLst/>
              <a:gdLst/>
              <a:ahLst/>
              <a:cxnLst/>
              <a:rect l="l" t="t" r="r" b="b"/>
              <a:pathLst>
                <a:path w="4954984" h="870242">
                  <a:moveTo>
                    <a:pt x="0" y="0"/>
                  </a:moveTo>
                  <a:lnTo>
                    <a:pt x="4954984" y="0"/>
                  </a:lnTo>
                  <a:lnTo>
                    <a:pt x="4954984" y="870242"/>
                  </a:lnTo>
                  <a:lnTo>
                    <a:pt x="0" y="870242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954984" cy="908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17457" y="5977770"/>
            <a:ext cx="6397710" cy="723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49"/>
              </a:lnSpc>
            </a:pPr>
            <a:r>
              <a:rPr lang="en-US" sz="4499" b="1" spc="11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Espionage Act - 1917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1902" y="107924"/>
            <a:ext cx="9584196" cy="275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6"/>
              </a:lnSpc>
            </a:pPr>
            <a:r>
              <a:rPr lang="en-US" sz="5650" spc="14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two acts were passed in 1917 and 1918 and what did they do?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7457" y="7183120"/>
            <a:ext cx="6397710" cy="254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69"/>
              </a:lnSpc>
            </a:pPr>
            <a:r>
              <a:rPr lang="en-US" sz="3899" b="1" spc="97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Made it a crime to spy, interfere with the draft, or make false statements about the military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20769" y="5977770"/>
            <a:ext cx="6397710" cy="723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49"/>
              </a:lnSpc>
            </a:pPr>
            <a:r>
              <a:rPr lang="en-US" sz="4499" b="1" spc="11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Sedition Act - 1918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20769" y="7183120"/>
            <a:ext cx="6397710" cy="190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69"/>
              </a:lnSpc>
            </a:pPr>
            <a:r>
              <a:rPr lang="en-US" sz="3899" b="1" spc="97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Criminalized statements that were critizing the government.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80201">
            <a:off x="2592400" y="2780674"/>
            <a:ext cx="3086100" cy="2835170"/>
            <a:chOff x="0" y="0"/>
            <a:chExt cx="812800" cy="746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746712"/>
            </a:xfrm>
            <a:custGeom>
              <a:avLst/>
              <a:gdLst/>
              <a:ahLst/>
              <a:cxnLst/>
              <a:rect l="l" t="t" r="r" b="b"/>
              <a:pathLst>
                <a:path w="812800" h="746712">
                  <a:moveTo>
                    <a:pt x="0" y="0"/>
                  </a:moveTo>
                  <a:lnTo>
                    <a:pt x="812800" y="0"/>
                  </a:lnTo>
                  <a:lnTo>
                    <a:pt x="812800" y="746712"/>
                  </a:lnTo>
                  <a:lnTo>
                    <a:pt x="0" y="746712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12800" cy="813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520246" y="2859575"/>
            <a:ext cx="2835182" cy="2835170"/>
            <a:chOff x="0" y="0"/>
            <a:chExt cx="6350025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-180201">
            <a:off x="7882242" y="2780674"/>
            <a:ext cx="3086100" cy="2835170"/>
            <a:chOff x="0" y="0"/>
            <a:chExt cx="812800" cy="7467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46712"/>
            </a:xfrm>
            <a:custGeom>
              <a:avLst/>
              <a:gdLst/>
              <a:ahLst/>
              <a:cxnLst/>
              <a:rect l="l" t="t" r="r" b="b"/>
              <a:pathLst>
                <a:path w="812800" h="746712">
                  <a:moveTo>
                    <a:pt x="0" y="0"/>
                  </a:moveTo>
                  <a:lnTo>
                    <a:pt x="812800" y="0"/>
                  </a:lnTo>
                  <a:lnTo>
                    <a:pt x="812800" y="746712"/>
                  </a:lnTo>
                  <a:lnTo>
                    <a:pt x="0" y="746712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12800" cy="813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0"/>
                </a:lnSpc>
              </a:pPr>
              <a:endParaRPr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810088" y="2859575"/>
            <a:ext cx="2835182" cy="2835170"/>
            <a:chOff x="0" y="0"/>
            <a:chExt cx="6350025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 rot="-180201">
            <a:off x="13004726" y="2780674"/>
            <a:ext cx="3086100" cy="2835170"/>
            <a:chOff x="0" y="0"/>
            <a:chExt cx="812800" cy="7467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746712"/>
            </a:xfrm>
            <a:custGeom>
              <a:avLst/>
              <a:gdLst/>
              <a:ahLst/>
              <a:cxnLst/>
              <a:rect l="l" t="t" r="r" b="b"/>
              <a:pathLst>
                <a:path w="812800" h="746712">
                  <a:moveTo>
                    <a:pt x="0" y="0"/>
                  </a:moveTo>
                  <a:lnTo>
                    <a:pt x="812800" y="0"/>
                  </a:lnTo>
                  <a:lnTo>
                    <a:pt x="812800" y="746712"/>
                  </a:lnTo>
                  <a:lnTo>
                    <a:pt x="0" y="746712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812800" cy="813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0"/>
                </a:lnSpc>
              </a:pPr>
              <a:endParaRPr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2932572" y="2859575"/>
            <a:ext cx="2835182" cy="2835170"/>
            <a:chOff x="0" y="0"/>
            <a:chExt cx="6350025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 rot="-1053471">
            <a:off x="1858734" y="2274324"/>
            <a:ext cx="1135386" cy="1170501"/>
          </a:xfrm>
          <a:custGeom>
            <a:avLst/>
            <a:gdLst/>
            <a:ahLst/>
            <a:cxnLst/>
            <a:rect l="l" t="t" r="r" b="b"/>
            <a:pathLst>
              <a:path w="1135386" h="1170501">
                <a:moveTo>
                  <a:pt x="0" y="0"/>
                </a:moveTo>
                <a:lnTo>
                  <a:pt x="1135386" y="0"/>
                </a:lnTo>
                <a:lnTo>
                  <a:pt x="1135386" y="1170501"/>
                </a:lnTo>
                <a:lnTo>
                  <a:pt x="0" y="1170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649316" y="666433"/>
            <a:ext cx="12604674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Playpen Sans"/>
                <a:ea typeface="Playpen Sans"/>
                <a:cs typeface="Playpen Sans"/>
                <a:sym typeface="Playpen Sans"/>
              </a:rPr>
              <a:t>Analyzing and Summarizing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70083" y="6358715"/>
            <a:ext cx="4384695" cy="2703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3399" b="1" spc="84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Evidence - Show some examples to support your topic sentence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4676" y="6368240"/>
            <a:ext cx="4384695" cy="2480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9"/>
              </a:lnSpc>
            </a:pPr>
            <a:r>
              <a:rPr lang="en-US" sz="3099" b="1" spc="77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Conclude and Close - Conclude and close your summary paragraph</a:t>
            </a:r>
          </a:p>
        </p:txBody>
      </p:sp>
      <p:sp>
        <p:nvSpPr>
          <p:cNvPr id="22" name="Freeform 22"/>
          <p:cNvSpPr/>
          <p:nvPr/>
        </p:nvSpPr>
        <p:spPr>
          <a:xfrm rot="-1053471">
            <a:off x="7101757" y="2274324"/>
            <a:ext cx="1135386" cy="1170501"/>
          </a:xfrm>
          <a:custGeom>
            <a:avLst/>
            <a:gdLst/>
            <a:ahLst/>
            <a:cxnLst/>
            <a:rect l="l" t="t" r="r" b="b"/>
            <a:pathLst>
              <a:path w="1135386" h="1170501">
                <a:moveTo>
                  <a:pt x="0" y="0"/>
                </a:moveTo>
                <a:lnTo>
                  <a:pt x="1135387" y="0"/>
                </a:lnTo>
                <a:lnTo>
                  <a:pt x="1135387" y="1170501"/>
                </a:lnTo>
                <a:lnTo>
                  <a:pt x="0" y="1170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1053471">
            <a:off x="12344781" y="2274324"/>
            <a:ext cx="1135386" cy="1170501"/>
          </a:xfrm>
          <a:custGeom>
            <a:avLst/>
            <a:gdLst/>
            <a:ahLst/>
            <a:cxnLst/>
            <a:rect l="l" t="t" r="r" b="b"/>
            <a:pathLst>
              <a:path w="1135386" h="1170501">
                <a:moveTo>
                  <a:pt x="0" y="0"/>
                </a:moveTo>
                <a:lnTo>
                  <a:pt x="1135386" y="0"/>
                </a:lnTo>
                <a:lnTo>
                  <a:pt x="1135386" y="1170501"/>
                </a:lnTo>
                <a:lnTo>
                  <a:pt x="0" y="1170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745490" y="6358715"/>
            <a:ext cx="4384695" cy="2774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499" b="1" spc="87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Topic Sentence - State what you are going to be talking about.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144000" y="-267956"/>
            <a:ext cx="9810817" cy="10634746"/>
            <a:chOff x="0" y="0"/>
            <a:chExt cx="2583919" cy="28009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83919" cy="2800921"/>
            </a:xfrm>
            <a:custGeom>
              <a:avLst/>
              <a:gdLst/>
              <a:ahLst/>
              <a:cxnLst/>
              <a:rect l="l" t="t" r="r" b="b"/>
              <a:pathLst>
                <a:path w="2583919" h="2800921">
                  <a:moveTo>
                    <a:pt x="0" y="0"/>
                  </a:moveTo>
                  <a:lnTo>
                    <a:pt x="2583919" y="0"/>
                  </a:lnTo>
                  <a:lnTo>
                    <a:pt x="2583919" y="2800921"/>
                  </a:lnTo>
                  <a:lnTo>
                    <a:pt x="0" y="2800921"/>
                  </a:lnTo>
                  <a:close/>
                </a:path>
              </a:pathLst>
            </a:custGeom>
            <a:solidFill>
              <a:srgbClr val="CEBC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83919" cy="283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40971" y="3236022"/>
            <a:ext cx="7315200" cy="4059936"/>
          </a:xfrm>
          <a:custGeom>
            <a:avLst/>
            <a:gdLst/>
            <a:ahLst/>
            <a:cxnLst/>
            <a:rect l="l" t="t" r="r" b="b"/>
            <a:pathLst>
              <a:path w="7315200" h="4059936">
                <a:moveTo>
                  <a:pt x="0" y="0"/>
                </a:moveTo>
                <a:lnTo>
                  <a:pt x="7315200" y="0"/>
                </a:lnTo>
                <a:lnTo>
                  <a:pt x="7315200" y="4059936"/>
                </a:lnTo>
                <a:lnTo>
                  <a:pt x="0" y="40599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802184" y="2505108"/>
            <a:ext cx="635939" cy="993655"/>
          </a:xfrm>
          <a:custGeom>
            <a:avLst/>
            <a:gdLst/>
            <a:ahLst/>
            <a:cxnLst/>
            <a:rect l="l" t="t" r="r" b="b"/>
            <a:pathLst>
              <a:path w="635939" h="993655">
                <a:moveTo>
                  <a:pt x="0" y="0"/>
                </a:moveTo>
                <a:lnTo>
                  <a:pt x="635939" y="0"/>
                </a:lnTo>
                <a:lnTo>
                  <a:pt x="635939" y="993655"/>
                </a:lnTo>
                <a:lnTo>
                  <a:pt x="0" y="993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543064" y="2607315"/>
            <a:ext cx="5012689" cy="76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61"/>
              </a:lnSpc>
              <a:spcBef>
                <a:spcPct val="0"/>
              </a:spcBef>
            </a:pPr>
            <a:r>
              <a:rPr lang="en-US" sz="2354" b="1" spc="141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Choose a primary source to read.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36309" y="941075"/>
            <a:ext cx="9067812" cy="144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 b="1">
                <a:solidFill>
                  <a:srgbClr val="3D3D3D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Analyze and Summarize your primary source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45295" y="6029212"/>
            <a:ext cx="7317652" cy="1174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003" b="1" spc="50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Structure and write your paragraph. Remember to include topic sentence, examples or evidence that support your topic sentence, and include a concluding sentence.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17002" y="4320254"/>
            <a:ext cx="6985776" cy="114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61"/>
              </a:lnSpc>
              <a:spcBef>
                <a:spcPct val="0"/>
              </a:spcBef>
            </a:pPr>
            <a:r>
              <a:rPr lang="en-US" sz="2354" b="1" spc="141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Decide what the main subject is in your source and decide what your topic sentence will be.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20153" y="7760341"/>
            <a:ext cx="5012689" cy="1201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1"/>
              </a:lnSpc>
            </a:pPr>
            <a:r>
              <a:rPr lang="en-US" sz="2032" b="1" spc="50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Your paragraph will be your exit ticket for today, make sure that it is written legibly and neatly.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03546" y="3653731"/>
            <a:ext cx="5012689" cy="379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61"/>
              </a:lnSpc>
              <a:spcBef>
                <a:spcPct val="0"/>
              </a:spcBef>
            </a:pPr>
            <a:r>
              <a:rPr lang="en-US" sz="2354" b="1" spc="141">
                <a:solidFill>
                  <a:srgbClr val="3D3D3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Read through your source. </a:t>
            </a:r>
          </a:p>
        </p:txBody>
      </p:sp>
      <p:sp>
        <p:nvSpPr>
          <p:cNvPr id="14" name="Freeform 14"/>
          <p:cNvSpPr/>
          <p:nvPr/>
        </p:nvSpPr>
        <p:spPr>
          <a:xfrm>
            <a:off x="9827326" y="3355174"/>
            <a:ext cx="635939" cy="993655"/>
          </a:xfrm>
          <a:custGeom>
            <a:avLst/>
            <a:gdLst/>
            <a:ahLst/>
            <a:cxnLst/>
            <a:rect l="l" t="t" r="r" b="b"/>
            <a:pathLst>
              <a:path w="635939" h="993655">
                <a:moveTo>
                  <a:pt x="0" y="0"/>
                </a:moveTo>
                <a:lnTo>
                  <a:pt x="635939" y="0"/>
                </a:lnTo>
                <a:lnTo>
                  <a:pt x="635939" y="993655"/>
                </a:lnTo>
                <a:lnTo>
                  <a:pt x="0" y="993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8826030" y="4408547"/>
            <a:ext cx="635939" cy="993655"/>
          </a:xfrm>
          <a:custGeom>
            <a:avLst/>
            <a:gdLst/>
            <a:ahLst/>
            <a:cxnLst/>
            <a:rect l="l" t="t" r="r" b="b"/>
            <a:pathLst>
              <a:path w="635939" h="993655">
                <a:moveTo>
                  <a:pt x="0" y="0"/>
                </a:moveTo>
                <a:lnTo>
                  <a:pt x="635940" y="0"/>
                </a:lnTo>
                <a:lnTo>
                  <a:pt x="635940" y="993655"/>
                </a:lnTo>
                <a:lnTo>
                  <a:pt x="0" y="993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9299033" y="6157779"/>
            <a:ext cx="635939" cy="993655"/>
          </a:xfrm>
          <a:custGeom>
            <a:avLst/>
            <a:gdLst/>
            <a:ahLst/>
            <a:cxnLst/>
            <a:rect l="l" t="t" r="r" b="b"/>
            <a:pathLst>
              <a:path w="635939" h="993655">
                <a:moveTo>
                  <a:pt x="0" y="0"/>
                </a:moveTo>
                <a:lnTo>
                  <a:pt x="635939" y="0"/>
                </a:lnTo>
                <a:lnTo>
                  <a:pt x="635939" y="993655"/>
                </a:lnTo>
                <a:lnTo>
                  <a:pt x="0" y="993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285576" y="7902450"/>
            <a:ext cx="635939" cy="993655"/>
          </a:xfrm>
          <a:custGeom>
            <a:avLst/>
            <a:gdLst/>
            <a:ahLst/>
            <a:cxnLst/>
            <a:rect l="l" t="t" r="r" b="b"/>
            <a:pathLst>
              <a:path w="635939" h="993655">
                <a:moveTo>
                  <a:pt x="0" y="0"/>
                </a:moveTo>
                <a:lnTo>
                  <a:pt x="635940" y="0"/>
                </a:lnTo>
                <a:lnTo>
                  <a:pt x="635940" y="993655"/>
                </a:lnTo>
                <a:lnTo>
                  <a:pt x="0" y="993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95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8014284">
            <a:off x="13084786" y="5987174"/>
            <a:ext cx="6048409" cy="9997370"/>
          </a:xfrm>
          <a:custGeom>
            <a:avLst/>
            <a:gdLst/>
            <a:ahLst/>
            <a:cxnLst/>
            <a:rect l="l" t="t" r="r" b="b"/>
            <a:pathLst>
              <a:path w="6048409" h="9997370">
                <a:moveTo>
                  <a:pt x="0" y="0"/>
                </a:moveTo>
                <a:lnTo>
                  <a:pt x="6048408" y="0"/>
                </a:lnTo>
                <a:lnTo>
                  <a:pt x="6048408" y="9997370"/>
                </a:lnTo>
                <a:lnTo>
                  <a:pt x="0" y="99973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95852">
            <a:off x="10730040" y="7210907"/>
            <a:ext cx="3578139" cy="7228564"/>
          </a:xfrm>
          <a:custGeom>
            <a:avLst/>
            <a:gdLst/>
            <a:ahLst/>
            <a:cxnLst/>
            <a:rect l="l" t="t" r="r" b="b"/>
            <a:pathLst>
              <a:path w="3578139" h="7228564">
                <a:moveTo>
                  <a:pt x="0" y="0"/>
                </a:moveTo>
                <a:lnTo>
                  <a:pt x="3578139" y="0"/>
                </a:lnTo>
                <a:lnTo>
                  <a:pt x="3578139" y="7228565"/>
                </a:lnTo>
                <a:lnTo>
                  <a:pt x="0" y="7228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259382">
            <a:off x="5955905" y="7241508"/>
            <a:ext cx="5562289" cy="4720993"/>
          </a:xfrm>
          <a:custGeom>
            <a:avLst/>
            <a:gdLst/>
            <a:ahLst/>
            <a:cxnLst/>
            <a:rect l="l" t="t" r="r" b="b"/>
            <a:pathLst>
              <a:path w="5562289" h="4720993">
                <a:moveTo>
                  <a:pt x="0" y="0"/>
                </a:moveTo>
                <a:lnTo>
                  <a:pt x="5562289" y="0"/>
                </a:lnTo>
                <a:lnTo>
                  <a:pt x="5562289" y="4720994"/>
                </a:lnTo>
                <a:lnTo>
                  <a:pt x="0" y="47209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975251">
            <a:off x="-1062296" y="6755636"/>
            <a:ext cx="6048409" cy="9997370"/>
          </a:xfrm>
          <a:custGeom>
            <a:avLst/>
            <a:gdLst/>
            <a:ahLst/>
            <a:cxnLst/>
            <a:rect l="l" t="t" r="r" b="b"/>
            <a:pathLst>
              <a:path w="6048409" h="9997370">
                <a:moveTo>
                  <a:pt x="0" y="0"/>
                </a:moveTo>
                <a:lnTo>
                  <a:pt x="6048409" y="0"/>
                </a:lnTo>
                <a:lnTo>
                  <a:pt x="6048409" y="9997370"/>
                </a:lnTo>
                <a:lnTo>
                  <a:pt x="0" y="99973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356062">
            <a:off x="4020171" y="7921943"/>
            <a:ext cx="2549493" cy="3360123"/>
          </a:xfrm>
          <a:custGeom>
            <a:avLst/>
            <a:gdLst/>
            <a:ahLst/>
            <a:cxnLst/>
            <a:rect l="l" t="t" r="r" b="b"/>
            <a:pathLst>
              <a:path w="2549493" h="3360123">
                <a:moveTo>
                  <a:pt x="0" y="0"/>
                </a:moveTo>
                <a:lnTo>
                  <a:pt x="2549493" y="0"/>
                </a:lnTo>
                <a:lnTo>
                  <a:pt x="2549493" y="3360124"/>
                </a:lnTo>
                <a:lnTo>
                  <a:pt x="0" y="33601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326595" y="3911428"/>
            <a:ext cx="9634809" cy="857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Is everything clear?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23263</TotalTime>
  <Words>283</Words>
  <Application>Microsoft Macintosh PowerPoint</Application>
  <PresentationFormat>Custom</PresentationFormat>
  <Paragraphs>23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Homemade Apple</vt:lpstr>
      <vt:lpstr>Calibri</vt:lpstr>
      <vt:lpstr>Playwrite US Modern</vt:lpstr>
      <vt:lpstr>Glacial Indifference Bold</vt:lpstr>
      <vt:lpstr>Playpen Sans Bold</vt:lpstr>
      <vt:lpstr>Playpen Sans</vt:lpstr>
      <vt:lpstr>Arial</vt:lpstr>
      <vt:lpstr>Glacial Indifference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and White Vintage History Lesson Education Presentation</dc:title>
  <cp:lastModifiedBy>Randie Parrish</cp:lastModifiedBy>
  <cp:revision>2</cp:revision>
  <dcterms:created xsi:type="dcterms:W3CDTF">2006-08-16T00:00:00Z</dcterms:created>
  <dcterms:modified xsi:type="dcterms:W3CDTF">2025-11-04T02:30:08Z</dcterms:modified>
  <dc:identifier>DAG2LZoKYJI</dc:identifier>
</cp:coreProperties>
</file>